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1" r:id="rId7"/>
    <p:sldId id="276" r:id="rId8"/>
    <p:sldId id="262" r:id="rId9"/>
    <p:sldId id="265" r:id="rId10"/>
    <p:sldId id="269" r:id="rId11"/>
    <p:sldId id="263" r:id="rId12"/>
    <p:sldId id="264" r:id="rId13"/>
    <p:sldId id="270" r:id="rId14"/>
    <p:sldId id="272" r:id="rId15"/>
    <p:sldId id="275" r:id="rId16"/>
    <p:sldId id="274" r:id="rId17"/>
    <p:sldId id="271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3FBD-3B8D-4DB6-8AD3-201F99E63F25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8EE7D-5648-4DF3-8A67-AF4CDB586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12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7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6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7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1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9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E2E5-76CB-4898-8BF0-BC2421FD94E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56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6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224D52C-8018-40FE-A557-318465BBE203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tephen@nist.go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829761"/>
          </a:xfrm>
        </p:spPr>
        <p:txBody>
          <a:bodyPr/>
          <a:lstStyle/>
          <a:p>
            <a:r>
              <a:rPr lang="en-US" dirty="0"/>
              <a:t>Overview of Industrial Robot Group Activities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Dr. Stephen Balakirsky</a:t>
            </a:r>
          </a:p>
          <a:p>
            <a:r>
              <a:rPr lang="en-US" dirty="0"/>
              <a:t>National Institute of Standards and Technology</a:t>
            </a:r>
          </a:p>
          <a:p>
            <a:r>
              <a:rPr lang="en-US" dirty="0">
                <a:hlinkClick r:id="rId2"/>
              </a:rPr>
              <a:t>stephen@nist.gov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Required to navigate multiple tables</a:t>
            </a:r>
          </a:p>
          <a:p>
            <a:r>
              <a:rPr lang="en-US" dirty="0" smtClean="0"/>
              <a:t>Required to add pointers from table to table</a:t>
            </a:r>
          </a:p>
          <a:p>
            <a:r>
              <a:rPr lang="en-US" dirty="0" smtClean="0"/>
              <a:t>Required to typecast every data entry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 – Protégé View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" y="3048000"/>
            <a:ext cx="9067800" cy="2530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5400" y="5257800"/>
            <a:ext cx="4038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dirty="0">
                <a:solidFill>
                  <a:srgbClr val="0070C0"/>
                </a:solidFill>
              </a:rPr>
              <a:t>Is there a better way to </a:t>
            </a:r>
            <a:r>
              <a:rPr lang="en-US" sz="2800" dirty="0" smtClean="0">
                <a:solidFill>
                  <a:srgbClr val="0070C0"/>
                </a:solidFill>
              </a:rPr>
              <a:t>perform data entry?</a:t>
            </a:r>
            <a:endParaRPr lang="en-US" sz="28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Clearly shows </a:t>
            </a:r>
            <a:r>
              <a:rPr lang="en-US" dirty="0" smtClean="0"/>
              <a:t>elements, element structure and properties</a:t>
            </a:r>
            <a:r>
              <a:rPr lang="en-US" dirty="0" smtClean="0"/>
              <a:t>, </a:t>
            </a:r>
            <a:r>
              <a:rPr lang="en-US" dirty="0" smtClean="0"/>
              <a:t>and classes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Design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6975"/>
            <a:ext cx="8504237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31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Able to see all relevant fields for data entry</a:t>
            </a:r>
          </a:p>
          <a:p>
            <a:r>
              <a:rPr lang="en-US" dirty="0" smtClean="0"/>
              <a:t>Strictly typecast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9116939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67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Preceding </a:t>
            </a:r>
            <a:r>
              <a:rPr lang="en-US" dirty="0" smtClean="0"/>
              <a:t>two slides</a:t>
            </a:r>
            <a:r>
              <a:rPr lang="en-US" baseline="30000" dirty="0" smtClean="0"/>
              <a:t>1</a:t>
            </a:r>
            <a:r>
              <a:rPr lang="en-US" dirty="0" smtClean="0"/>
              <a:t> were views into XML representation</a:t>
            </a:r>
          </a:p>
          <a:p>
            <a:r>
              <a:rPr lang="en-US" dirty="0" smtClean="0"/>
              <a:t>We have created XML-&gt;OWL conversion tools</a:t>
            </a:r>
          </a:p>
          <a:p>
            <a:pPr lvl="1"/>
            <a:r>
              <a:rPr lang="en-US" dirty="0" smtClean="0"/>
              <a:t>Can automatically generate an OWL “instance” file from an XML file</a:t>
            </a:r>
          </a:p>
          <a:p>
            <a:pPr lvl="1"/>
            <a:r>
              <a:rPr lang="en-US" dirty="0" smtClean="0"/>
              <a:t>Work currently underway to generate OWL “class” file from XML schema</a:t>
            </a:r>
          </a:p>
          <a:p>
            <a:r>
              <a:rPr lang="en-US" dirty="0" smtClean="0"/>
              <a:t>XML provides</a:t>
            </a:r>
          </a:p>
          <a:p>
            <a:pPr lvl="1"/>
            <a:r>
              <a:rPr lang="en-US" dirty="0" smtClean="0"/>
              <a:t>Closed world assumption</a:t>
            </a:r>
          </a:p>
          <a:p>
            <a:pPr lvl="1"/>
            <a:r>
              <a:rPr lang="en-US" dirty="0" smtClean="0"/>
              <a:t>Type checking</a:t>
            </a:r>
          </a:p>
          <a:p>
            <a:pPr lvl="1"/>
            <a:r>
              <a:rPr lang="en-US" dirty="0" smtClean="0"/>
              <a:t>Consistency checking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Knowledge Representation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4924" y="60960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 smtClean="0"/>
              <a:t>1</a:t>
            </a:r>
            <a:r>
              <a:rPr lang="en-US" sz="1600" dirty="0" smtClean="0"/>
              <a:t>Images created with XML Spy product. NIST does not endorse or recommend any commercial product.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02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real purpose in using OWL-S and SWRL is to encode actions, preconditions, effects, and plans</a:t>
            </a:r>
          </a:p>
          <a:p>
            <a:r>
              <a:rPr lang="en-US" dirty="0" smtClean="0"/>
              <a:t>State-Variable Representation</a:t>
            </a:r>
            <a:r>
              <a:rPr lang="en-US" baseline="30000" dirty="0" smtClean="0"/>
              <a:t>1</a:t>
            </a:r>
            <a:r>
              <a:rPr lang="en-US" dirty="0" smtClean="0"/>
              <a:t> (SVR) used to formally define environment’s state and actions</a:t>
            </a:r>
          </a:p>
          <a:p>
            <a:pPr lvl="1"/>
            <a:r>
              <a:rPr lang="en-US" dirty="0" smtClean="0"/>
              <a:t>Each state is represented by a tuple of values of </a:t>
            </a:r>
            <a:r>
              <a:rPr lang="en-US" i="1" dirty="0" smtClean="0"/>
              <a:t>n</a:t>
            </a:r>
            <a:r>
              <a:rPr lang="en-US" dirty="0" smtClean="0"/>
              <a:t> state variables {x</a:t>
            </a:r>
            <a:r>
              <a:rPr lang="en-US" baseline="-25000" dirty="0" smtClean="0"/>
              <a:t>1</a:t>
            </a:r>
            <a:r>
              <a:rPr lang="en-US" dirty="0" smtClean="0"/>
              <a:t>,…, x</a:t>
            </a:r>
            <a:r>
              <a:rPr lang="en-US" baseline="-25000" dirty="0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Action is represented by a partial function that maps this tuple into some other tuple of values of the </a:t>
            </a:r>
            <a:r>
              <a:rPr lang="en-US" i="1" dirty="0" smtClean="0"/>
              <a:t>n</a:t>
            </a:r>
            <a:r>
              <a:rPr lang="en-US" dirty="0" smtClean="0"/>
              <a:t> state variables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SWRL: State-Variable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6396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 smtClean="0"/>
              <a:t>1</a:t>
            </a:r>
            <a:r>
              <a:rPr lang="en-US" sz="1200" dirty="0" smtClean="0"/>
              <a:t>Dana Nau, Malik Ghallab, and Paolo Traverso. 2004. </a:t>
            </a:r>
            <a:r>
              <a:rPr lang="en-US" sz="1200" i="1" dirty="0" smtClean="0"/>
              <a:t>Automated Planning: Theory &amp; Practice</a:t>
            </a:r>
            <a:r>
              <a:rPr lang="en-US" sz="1200" dirty="0" smtClean="0"/>
              <a:t>. Morgan Kaufmann Publishers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SVR is not a standard interchange language</a:t>
            </a:r>
          </a:p>
          <a:p>
            <a:pPr lvl="1"/>
            <a:r>
              <a:rPr lang="en-US" dirty="0" smtClean="0"/>
              <a:t>Can use the PDDL to encode the SVR</a:t>
            </a:r>
          </a:p>
          <a:p>
            <a:r>
              <a:rPr lang="en-US" dirty="0" smtClean="0"/>
              <a:t>Entire kitting domain composed of: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9 high-level operators:</a:t>
            </a:r>
            <a:r>
              <a:rPr lang="en-US" dirty="0" smtClean="0"/>
              <a:t> </a:t>
            </a:r>
            <a:r>
              <a:rPr lang="en-US" i="1" dirty="0" smtClean="0"/>
              <a:t>take-kit-tray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i="1" dirty="0" smtClean="0"/>
              <a:t>put-kit-tray</a:t>
            </a:r>
            <a:r>
              <a:rPr lang="en-US" dirty="0" smtClean="0"/>
              <a:t>, </a:t>
            </a:r>
            <a:r>
              <a:rPr lang="en-US" i="1" dirty="0" smtClean="0"/>
              <a:t>take-kit</a:t>
            </a:r>
            <a:r>
              <a:rPr lang="en-US" dirty="0" smtClean="0"/>
              <a:t>, </a:t>
            </a:r>
            <a:r>
              <a:rPr lang="en-US" i="1" dirty="0" smtClean="0"/>
              <a:t>put-kit</a:t>
            </a:r>
            <a:r>
              <a:rPr lang="en-US" dirty="0" smtClean="0"/>
              <a:t>, </a:t>
            </a:r>
            <a:r>
              <a:rPr lang="en-US" i="1" dirty="0" smtClean="0"/>
              <a:t>take-part</a:t>
            </a:r>
            <a:r>
              <a:rPr lang="en-US" dirty="0" smtClean="0"/>
              <a:t>, </a:t>
            </a:r>
            <a:r>
              <a:rPr lang="en-US" i="1" dirty="0" smtClean="0"/>
              <a:t>put-part</a:t>
            </a:r>
            <a:r>
              <a:rPr lang="en-US" dirty="0" smtClean="0"/>
              <a:t>, </a:t>
            </a:r>
            <a:r>
              <a:rPr lang="en-US" i="1" dirty="0" smtClean="0"/>
              <a:t>attach-eff</a:t>
            </a:r>
            <a:r>
              <a:rPr lang="en-US" dirty="0" smtClean="0"/>
              <a:t>, </a:t>
            </a:r>
            <a:r>
              <a:rPr lang="en-US" i="1" dirty="0" smtClean="0"/>
              <a:t>remove-eff, create-kit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28 predicate expressions that act as preconditions or are acted upon during effects:</a:t>
            </a:r>
            <a:r>
              <a:rPr lang="en-US" dirty="0" smtClean="0"/>
              <a:t> </a:t>
            </a:r>
            <a:r>
              <a:rPr lang="en-US" i="1" dirty="0" err="1" smtClean="0"/>
              <a:t>rhold</a:t>
            </a:r>
            <a:r>
              <a:rPr lang="en-US" i="1" dirty="0" smtClean="0"/>
              <a:t>-empty, r-with-</a:t>
            </a:r>
            <a:r>
              <a:rPr lang="en-US" i="1" dirty="0" err="1" smtClean="0"/>
              <a:t>eff</a:t>
            </a:r>
            <a:r>
              <a:rPr lang="en-US" i="1" dirty="0" smtClean="0"/>
              <a:t>, kit-tray-location, worktable-empty, …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Compose SVR in Planning Domain Definition Language (PDDL)</a:t>
            </a:r>
          </a:p>
        </p:txBody>
      </p:sp>
      <p:pic>
        <p:nvPicPr>
          <p:cNvPr id="7" name="Picture 6" descr="C:\Users\kalucard\Desktop\take-kit-t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3200400"/>
            <a:ext cx="8641080" cy="3415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1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Compose SVR in Planning Domain Definition Language (PDDL)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38600"/>
            <a:ext cx="8237537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323263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95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Initial Condition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8887" y="4604266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Goal Condition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628775"/>
            <a:ext cx="53435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Bent-Up Arrow 10"/>
          <p:cNvSpPr/>
          <p:nvPr/>
        </p:nvSpPr>
        <p:spPr>
          <a:xfrm rot="5400000">
            <a:off x="3647819" y="4019293"/>
            <a:ext cx="1372111" cy="278130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953000"/>
            <a:ext cx="28479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48387" y="3168198"/>
            <a:ext cx="2286000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Goal Condition encoded as set of predicate expressions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8387" y="1752600"/>
            <a:ext cx="2286000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Initial Condition encoded as set of predicate expressions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280" y="4648200"/>
            <a:ext cx="510951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Plan necessary to move from initial predicates to goal predicates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2200" y="5105400"/>
            <a:ext cx="28194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XML Schema, “Initial Condition”, “Goal Condition” files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Alternatives?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105400"/>
            <a:ext cx="167545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Hand created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5105400"/>
            <a:ext cx="28194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OWL “Domain”, “Initial Condition”, “Goal Condition” files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4038600"/>
            <a:ext cx="28194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PDDL Domain, Problem files, code for predicate generation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038600"/>
            <a:ext cx="167545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Hand created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72497" y="2971800"/>
            <a:ext cx="28194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OWL “Domain”, “Initial Condition”, “Goal Condition” files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2971800"/>
            <a:ext cx="126188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Auto-gen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2203622"/>
            <a:ext cx="2819400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MySQL database, PDDL plan file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2203622"/>
            <a:ext cx="126188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Auto-gen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62200" y="1688068"/>
            <a:ext cx="281940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System Execution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62200" y="4038600"/>
            <a:ext cx="28194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OWL-S, SWRL Rule files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2971800"/>
            <a:ext cx="28194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PDDL Domain, Problem files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2203621"/>
            <a:ext cx="28194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MySQL database, PDDL plan file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62200" y="1688068"/>
            <a:ext cx="28194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System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0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9292E-6 L 0.34583 -0.0006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43974E-6 L 0.34583 -0.0046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23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7166E-7 L 0.34583 -0.0025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13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5963E-6 L 0.34583 -0.0016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9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2727E-6 L 0.34583 0.0048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lexibleKitBuild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338" y="1481138"/>
            <a:ext cx="6789737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Both Techniques Provide Agile System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6465332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is 2x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5486400" cy="48432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Process </a:t>
            </a:r>
            <a:r>
              <a:rPr lang="en-US" dirty="0"/>
              <a:t>in which </a:t>
            </a:r>
            <a:r>
              <a:rPr lang="en-US" dirty="0" smtClean="0"/>
              <a:t>individually </a:t>
            </a:r>
            <a:br>
              <a:rPr lang="en-US" dirty="0" smtClean="0"/>
            </a:br>
            <a:r>
              <a:rPr lang="en-US" dirty="0" smtClean="0"/>
              <a:t>separate </a:t>
            </a:r>
            <a:r>
              <a:rPr lang="en-US" dirty="0"/>
              <a:t>but </a:t>
            </a:r>
            <a:r>
              <a:rPr lang="en-US" dirty="0" smtClean="0"/>
              <a:t>related items </a:t>
            </a:r>
            <a:r>
              <a:rPr lang="en-US" dirty="0"/>
              <a:t>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grouped</a:t>
            </a:r>
            <a:r>
              <a:rPr lang="en-US" dirty="0"/>
              <a:t>, </a:t>
            </a:r>
            <a:r>
              <a:rPr lang="en-US" dirty="0" smtClean="0"/>
              <a:t>packaged</a:t>
            </a:r>
            <a:r>
              <a:rPr lang="en-US" dirty="0"/>
              <a:t>,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supplied together </a:t>
            </a:r>
            <a:r>
              <a:rPr lang="en-US" dirty="0"/>
              <a:t>as one </a:t>
            </a:r>
            <a:r>
              <a:rPr lang="en-US" dirty="0" smtClean="0"/>
              <a:t>unit</a:t>
            </a:r>
          </a:p>
          <a:p>
            <a:r>
              <a:rPr lang="en-US" dirty="0" smtClean="0"/>
              <a:t>Utilized in many manufacturing </a:t>
            </a:r>
            <a:br>
              <a:rPr lang="en-US" dirty="0" smtClean="0"/>
            </a:br>
            <a:r>
              <a:rPr lang="en-US" dirty="0" smtClean="0"/>
              <a:t>assembly lines</a:t>
            </a:r>
          </a:p>
          <a:p>
            <a:r>
              <a:rPr lang="en-US" dirty="0" smtClean="0"/>
              <a:t>Robotic solution requires:</a:t>
            </a:r>
          </a:p>
          <a:p>
            <a:pPr lvl="1"/>
            <a:r>
              <a:rPr lang="en-US" dirty="0" smtClean="0"/>
              <a:t>Flexibility –Many parts with </a:t>
            </a:r>
            <a:br>
              <a:rPr lang="en-US" dirty="0" smtClean="0"/>
            </a:br>
            <a:r>
              <a:rPr lang="en-US" dirty="0" smtClean="0"/>
              <a:t>varying characteristics, part-to-part inconsistences</a:t>
            </a:r>
          </a:p>
          <a:p>
            <a:pPr lvl="1"/>
            <a:r>
              <a:rPr lang="en-US" dirty="0" smtClean="0"/>
              <a:t>Agility – Changes in part supply locations, lack of fixturing</a:t>
            </a:r>
          </a:p>
          <a:p>
            <a:pPr lvl="1"/>
            <a:r>
              <a:rPr lang="en-US" dirty="0" smtClean="0"/>
              <a:t>Rapid re-tasking – Ability to </a:t>
            </a:r>
            <a:br>
              <a:rPr lang="en-US" dirty="0" smtClean="0"/>
            </a:br>
            <a:r>
              <a:rPr lang="en-US" dirty="0" smtClean="0"/>
              <a:t>quickly build new varieties of kits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 Building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07770"/>
            <a:ext cx="3063240" cy="2297430"/>
          </a:xfrm>
          <a:prstGeom prst="rect">
            <a:avLst/>
          </a:prstGeom>
        </p:spPr>
      </p:pic>
      <p:pic>
        <p:nvPicPr>
          <p:cNvPr id="6" name="loading_the_pivot_on_the_swing_tray_before_painting_P102027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71265" y="3581400"/>
            <a:ext cx="3335575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lexibleKitBuild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338" y="1481138"/>
            <a:ext cx="6789737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System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6465332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is 2x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6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5"/>
          <a:stretch>
            <a:fillRect/>
          </a:stretch>
        </p:blipFill>
        <p:spPr bwMode="auto">
          <a:xfrm>
            <a:off x="0" y="5324475"/>
            <a:ext cx="8237537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/>
          <a:stretch>
            <a:fillRect/>
          </a:stretch>
        </p:blipFill>
        <p:spPr bwMode="auto">
          <a:xfrm>
            <a:off x="0" y="3200400"/>
            <a:ext cx="8323263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60309"/>
            <a:ext cx="8763000" cy="174009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b="1" dirty="0" smtClean="0"/>
              <a:t>Ƥ = (Ʃ, </a:t>
            </a:r>
            <a:r>
              <a:rPr lang="en-US" sz="2800" b="1" i="1" dirty="0" smtClean="0"/>
              <a:t>s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, </a:t>
            </a:r>
            <a:r>
              <a:rPr lang="en-US" sz="2800" b="1" i="1" dirty="0" smtClean="0"/>
              <a:t>g</a:t>
            </a:r>
            <a:r>
              <a:rPr lang="en-US" sz="2800" b="1" dirty="0" smtClean="0"/>
              <a:t>)</a:t>
            </a:r>
          </a:p>
          <a:p>
            <a:pPr lvl="1"/>
            <a:r>
              <a:rPr lang="en-US" dirty="0" smtClean="0"/>
              <a:t>Ʃ - State transition system (possible actions)</a:t>
            </a:r>
          </a:p>
          <a:p>
            <a:pPr lvl="1"/>
            <a:r>
              <a:rPr lang="en-US" i="1" dirty="0" smtClean="0"/>
              <a:t>S</a:t>
            </a:r>
            <a:r>
              <a:rPr lang="en-US" baseline="-25000" dirty="0" smtClean="0"/>
              <a:t>0 </a:t>
            </a:r>
            <a:r>
              <a:rPr lang="en-US" dirty="0" smtClean="0"/>
              <a:t>- Initial conditions (objects and relationships)</a:t>
            </a:r>
          </a:p>
          <a:p>
            <a:pPr lvl="1"/>
            <a:r>
              <a:rPr lang="en-US" i="1" dirty="0" smtClean="0"/>
              <a:t>g</a:t>
            </a:r>
            <a:r>
              <a:rPr lang="en-US" dirty="0" smtClean="0"/>
              <a:t> – Goal conditions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Planning Problem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551" y="319683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Initial Condition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532255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Goal Condition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3352800"/>
            <a:ext cx="571500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would like to examine the knowledge requirements of this planning problem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25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Actions</a:t>
            </a:r>
          </a:p>
          <a:p>
            <a:pPr lvl="1"/>
            <a:r>
              <a:rPr lang="en-US" dirty="0"/>
              <a:t>What actions and attributes are relevant</a:t>
            </a:r>
          </a:p>
          <a:p>
            <a:pPr lvl="1"/>
            <a:r>
              <a:rPr lang="en-US" dirty="0"/>
              <a:t>Necessary conditions for an action to occur</a:t>
            </a:r>
          </a:p>
          <a:p>
            <a:pPr lvl="1"/>
            <a:r>
              <a:rPr lang="en-US" dirty="0"/>
              <a:t>Likely results of the action</a:t>
            </a:r>
          </a:p>
          <a:p>
            <a:r>
              <a:rPr lang="en-US" dirty="0"/>
              <a:t>Objects</a:t>
            </a:r>
          </a:p>
          <a:p>
            <a:pPr lvl="1"/>
            <a:r>
              <a:rPr lang="en-US" dirty="0"/>
              <a:t>What objects and attributes are relevant</a:t>
            </a:r>
          </a:p>
          <a:p>
            <a:pPr lvl="1"/>
            <a:r>
              <a:rPr lang="en-US" dirty="0"/>
              <a:t>Taxonomy of objects</a:t>
            </a:r>
          </a:p>
          <a:p>
            <a:pPr lvl="1"/>
            <a:r>
              <a:rPr lang="en-US" dirty="0"/>
              <a:t>Relationships between </a:t>
            </a:r>
            <a:r>
              <a:rPr lang="en-US" dirty="0" smtClean="0"/>
              <a:t>objects</a:t>
            </a:r>
          </a:p>
          <a:p>
            <a:r>
              <a:rPr lang="en-US" dirty="0" smtClean="0"/>
              <a:t>Dynamic world</a:t>
            </a:r>
          </a:p>
          <a:p>
            <a:pPr lvl="1"/>
            <a:r>
              <a:rPr lang="en-US" dirty="0" smtClean="0"/>
              <a:t>Object attributes change over time</a:t>
            </a:r>
          </a:p>
          <a:p>
            <a:pPr lvl="1"/>
            <a:r>
              <a:rPr lang="en-US" dirty="0" smtClean="0"/>
              <a:t>Actions do not always accomplish what we want them to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Desire to maintain OWL compliance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Underlying Knowledge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 of static files with no real-time information</a:t>
            </a:r>
          </a:p>
          <a:p>
            <a:pPr lvl="1"/>
            <a:r>
              <a:rPr lang="en-US" dirty="0" smtClean="0"/>
              <a:t>Can auto-generate MySQL database from OWL instance file and maintain database with sensor processing (access functions also auto-generated)</a:t>
            </a:r>
          </a:p>
          <a:p>
            <a:pPr lvl="1"/>
            <a:r>
              <a:rPr lang="en-US" dirty="0" smtClean="0"/>
              <a:t>Can automatically re-generate OWL instance file to allow for continued reasoning</a:t>
            </a:r>
          </a:p>
          <a:p>
            <a:r>
              <a:rPr lang="en-US" dirty="0" smtClean="0"/>
              <a:t>No </a:t>
            </a:r>
            <a:r>
              <a:rPr lang="en-US" dirty="0"/>
              <a:t>way to encode </a:t>
            </a:r>
            <a:r>
              <a:rPr lang="en-US" dirty="0" smtClean="0"/>
              <a:t>preconditions and effects of actions</a:t>
            </a:r>
            <a:endParaRPr lang="en-US" dirty="0"/>
          </a:p>
          <a:p>
            <a:pPr lvl="1"/>
            <a:r>
              <a:rPr lang="en-US" dirty="0"/>
              <a:t>OWL Services (OWL-S) and the Semantic Web Rule Language (SWRL) are extensions that provide for actions with preconditions and </a:t>
            </a:r>
            <a:r>
              <a:rPr lang="en-US" dirty="0" smtClean="0"/>
              <a:t>effects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OWL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9"/>
          <a:stretch/>
        </p:blipFill>
        <p:spPr>
          <a:xfrm>
            <a:off x="5105400" y="4038600"/>
            <a:ext cx="3829050" cy="231071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14400" y="3900652"/>
            <a:ext cx="3352800" cy="2776373"/>
            <a:chOff x="914400" y="3900652"/>
            <a:chExt cx="3352800" cy="27763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3900652"/>
              <a:ext cx="3352800" cy="2776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32935" y="5867400"/>
              <a:ext cx="14292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Image from </a:t>
              </a:r>
              <a:r>
                <a:rPr lang="en-US" sz="1200" dirty="0" err="1" smtClean="0"/>
                <a:t>mysql</a:t>
              </a:r>
              <a:r>
                <a:rPr lang="en-US" sz="1200" dirty="0" smtClean="0"/>
                <a:t>-workbench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42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generation of OWL-S syntax for rule, pre-conditions, and effects</a:t>
            </a:r>
          </a:p>
          <a:p>
            <a:r>
              <a:rPr lang="en-US" dirty="0" smtClean="0"/>
              <a:t>Requires generation of SWRL </a:t>
            </a:r>
            <a:r>
              <a:rPr lang="en-US" dirty="0"/>
              <a:t>(Semantic Web Rule Language</a:t>
            </a:r>
            <a:r>
              <a:rPr lang="en-US" dirty="0" smtClean="0"/>
              <a:t>) rules</a:t>
            </a:r>
          </a:p>
          <a:p>
            <a:r>
              <a:rPr lang="en-US" dirty="0" smtClean="0"/>
              <a:t>Support issues with Protégé 4.2 plug-ins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OWL-S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Naïve user, but…</a:t>
            </a:r>
          </a:p>
          <a:p>
            <a:pPr lvl="1"/>
            <a:r>
              <a:rPr lang="en-US" dirty="0" smtClean="0"/>
              <a:t>SWRL Rules</a:t>
            </a:r>
          </a:p>
          <a:p>
            <a:pPr lvl="2"/>
            <a:r>
              <a:rPr lang="en-US" dirty="0" smtClean="0"/>
              <a:t>Very verbose data entry</a:t>
            </a:r>
          </a:p>
          <a:p>
            <a:pPr lvl="2"/>
            <a:r>
              <a:rPr lang="en-US" dirty="0" smtClean="0"/>
              <a:t>Difficult/impossible to represent negation</a:t>
            </a:r>
          </a:p>
          <a:p>
            <a:pPr lvl="1"/>
            <a:r>
              <a:rPr lang="en-US" dirty="0" smtClean="0"/>
              <a:t>OWL </a:t>
            </a:r>
            <a:r>
              <a:rPr lang="en-US" dirty="0"/>
              <a:t>Instance </a:t>
            </a:r>
            <a:r>
              <a:rPr lang="en-US" dirty="0" smtClean="0"/>
              <a:t>Modification</a:t>
            </a:r>
          </a:p>
          <a:p>
            <a:pPr lvl="2"/>
            <a:r>
              <a:rPr lang="en-US" dirty="0" smtClean="0"/>
              <a:t>Open world </a:t>
            </a:r>
            <a:r>
              <a:rPr lang="en-US" smtClean="0"/>
              <a:t>assumption </a:t>
            </a:r>
            <a:r>
              <a:rPr lang="en-US" smtClean="0"/>
              <a:t>allows spelling </a:t>
            </a:r>
            <a:r>
              <a:rPr lang="en-US" dirty="0" smtClean="0"/>
              <a:t>errors</a:t>
            </a:r>
          </a:p>
          <a:p>
            <a:pPr lvl="2"/>
            <a:r>
              <a:rPr lang="en-US" dirty="0" smtClean="0"/>
              <a:t>Need to follow complex trail of tables and pointers</a:t>
            </a:r>
          </a:p>
          <a:p>
            <a:pPr lvl="2"/>
            <a:r>
              <a:rPr lang="en-US" dirty="0" smtClean="0"/>
              <a:t>Removal of instance requires careful clean-up to remove “hanging” entries</a:t>
            </a:r>
          </a:p>
          <a:p>
            <a:r>
              <a:rPr lang="en-US" dirty="0" smtClean="0"/>
              <a:t> Is there another way?</a:t>
            </a:r>
          </a:p>
          <a:p>
            <a:pPr lvl="1"/>
            <a:r>
              <a:rPr lang="en-US" dirty="0" smtClean="0"/>
              <a:t>Investigated use of XML and PDDL with automatic generation of OWL files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OWL/OWL-S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OWL Viz view of KitDesign</a:t>
            </a:r>
          </a:p>
          <a:p>
            <a:pPr lvl="1"/>
            <a:r>
              <a:rPr lang="en-US" dirty="0" smtClean="0"/>
              <a:t>Arguably little or no useful information presented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Is there a better way to visualize the representation?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Design: Protégé View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8000"/>
            <a:ext cx="52482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67125"/>
            <a:ext cx="2790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93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730</TotalTime>
  <Words>736</Words>
  <Application>Microsoft Office PowerPoint</Application>
  <PresentationFormat>On-screen Show (4:3)</PresentationFormat>
  <Paragraphs>124</Paragraphs>
  <Slides>18</Slides>
  <Notes>8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Concourse</vt:lpstr>
      <vt:lpstr>Overview of Industrial Robot Group Activities </vt:lpstr>
      <vt:lpstr>Kit Building</vt:lpstr>
      <vt:lpstr>Operational System</vt:lpstr>
      <vt:lpstr>Planning Problem</vt:lpstr>
      <vt:lpstr>Underlying Knowledge Representation</vt:lpstr>
      <vt:lpstr>Limitations of OWL</vt:lpstr>
      <vt:lpstr>OWL-S Model</vt:lpstr>
      <vt:lpstr>OWL/OWL-S Issues</vt:lpstr>
      <vt:lpstr>Ontology Design: Protégé View</vt:lpstr>
      <vt:lpstr>Data Entry – Protégé View</vt:lpstr>
      <vt:lpstr>Ontology Design</vt:lpstr>
      <vt:lpstr>Data Entry</vt:lpstr>
      <vt:lpstr>XML Knowledge Representation</vt:lpstr>
      <vt:lpstr>Back To SWRL: State-Variable Representation</vt:lpstr>
      <vt:lpstr>Compose SVR in Planning Domain Definition Language (PDDL)</vt:lpstr>
      <vt:lpstr>Compose SVR in Planning Domain Definition Language (PDDL)</vt:lpstr>
      <vt:lpstr>System Alternatives?</vt:lpstr>
      <vt:lpstr>Both Techniques Provide Agile System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Industrial Robot Group Activities</dc:title>
  <dc:creator>Stephen B. Balakirsky</dc:creator>
  <cp:lastModifiedBy>Stephen B. Balakirsky</cp:lastModifiedBy>
  <cp:revision>25</cp:revision>
  <cp:lastPrinted>2012-09-24T17:32:45Z</cp:lastPrinted>
  <dcterms:created xsi:type="dcterms:W3CDTF">2012-09-19T18:39:59Z</dcterms:created>
  <dcterms:modified xsi:type="dcterms:W3CDTF">2012-09-25T13:54:27Z</dcterms:modified>
</cp:coreProperties>
</file>